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88" r:id="rId3"/>
    <p:sldId id="284" r:id="rId4"/>
    <p:sldId id="290" r:id="rId5"/>
    <p:sldId id="291" r:id="rId6"/>
    <p:sldId id="293" r:id="rId7"/>
    <p:sldId id="294" r:id="rId8"/>
    <p:sldId id="282" r:id="rId9"/>
    <p:sldId id="28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29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E2"/>
    <a:srgbClr val="DDADA3"/>
    <a:srgbClr val="99A6CF"/>
    <a:srgbClr val="F8EEEC"/>
    <a:srgbClr val="F1DFDB"/>
    <a:srgbClr val="FDEBE4"/>
    <a:srgbClr val="EAECED"/>
    <a:srgbClr val="DFC7C2"/>
    <a:srgbClr val="FFFFFF"/>
    <a:srgbClr val="EC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108" y="96"/>
      </p:cViewPr>
      <p:guideLst>
        <p:guide orient="horz" pos="1026"/>
        <p:guide pos="3114"/>
        <p:guide orient="horz" pos="3702"/>
        <p:guide pos="756"/>
        <p:guide orient="horz" pos="663"/>
        <p:guide orient="horz" pos="2160"/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75AB-2B3F-46AF-9083-745E0442A3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687B-7C95-4380-BDD3-F0CA570E2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687B-7C95-4380-BDD3-F0CA570E23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0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4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60351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9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9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8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5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4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eg"/><Relationship Id="rId10" Type="http://schemas.openxmlformats.org/officeDocument/2006/relationships/hyperlink" Target="https://www.youtube.com/watch?v=X1dSPE1TTfg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5439307" y="940679"/>
            <a:ext cx="6256281" cy="353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Press</a:t>
            </a:r>
            <a:r>
              <a:rPr lang="ko-KR" altLang="en-US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Bin</a:t>
            </a:r>
          </a:p>
          <a:p>
            <a:pPr algn="r"/>
            <a:r>
              <a:rPr lang="en-US" altLang="ko-KR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3.14 Engine</a:t>
            </a:r>
            <a:endParaRPr lang="en-US" altLang="ko-KR" sz="4800" b="1" dirty="0" smtClean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4800" b="1" dirty="0" smtClean="0">
                <a:solidFill>
                  <a:sysClr val="windowText" lastClr="000000"/>
                </a:solidFill>
                <a:latin typeface="+mn-ea"/>
              </a:rPr>
              <a:t>19.05.28</a:t>
            </a:r>
          </a:p>
          <a:p>
            <a:pPr algn="r"/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중간 진행 보고 세미나</a:t>
            </a:r>
            <a:endParaRPr lang="en-US" altLang="ko-KR" sz="2000" b="1" dirty="0" smtClean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2000" b="1" dirty="0" smtClean="0">
                <a:solidFill>
                  <a:sysClr val="windowText" lastClr="000000"/>
                </a:solidFill>
                <a:latin typeface="+mn-ea"/>
              </a:rPr>
              <a:t>+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중간 시연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9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30999184" descr="EMB00003e7456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0" t="21657" r="24228" b="35376"/>
          <a:stretch>
            <a:fillRect/>
          </a:stretch>
        </p:blipFill>
        <p:spPr bwMode="auto">
          <a:xfrm>
            <a:off x="0" y="-929792"/>
            <a:ext cx="12192000" cy="77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29792"/>
            <a:ext cx="12192000" cy="778779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647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菱形 5"/>
          <p:cNvSpPr/>
          <p:nvPr/>
        </p:nvSpPr>
        <p:spPr>
          <a:xfrm rot="16200000">
            <a:off x="-4704384" y="-2359779"/>
            <a:ext cx="12671426" cy="12671430"/>
          </a:xfrm>
          <a:prstGeom prst="diamond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6"/>
          <p:cNvSpPr/>
          <p:nvPr/>
        </p:nvSpPr>
        <p:spPr>
          <a:xfrm rot="18929991">
            <a:off x="7032097" y="-6304397"/>
            <a:ext cx="6929119" cy="6929119"/>
          </a:xfrm>
          <a:prstGeom prst="rtTriangl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24"/>
          <p:cNvSpPr txBox="1"/>
          <p:nvPr/>
        </p:nvSpPr>
        <p:spPr>
          <a:xfrm rot="18961399">
            <a:off x="7288562" y="197480"/>
            <a:ext cx="1954381" cy="4340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1500" spc="300" dirty="0" smtClean="0">
                <a:solidFill>
                  <a:schemeClr val="bg1"/>
                </a:solidFill>
                <a:latin typeface="Consolas" panose="020B0609020204030204" pitchFamily="49" charset="0"/>
                <a:ea typeface="DecoType Naskh" charset="-78"/>
                <a:cs typeface="DecoType Naskh"/>
              </a:rPr>
              <a:t>INDEX</a:t>
            </a:r>
            <a:endParaRPr lang="zh-CN" altLang="en-US" sz="11500" spc="300" dirty="0">
              <a:solidFill>
                <a:schemeClr val="bg1"/>
              </a:solidFill>
              <a:latin typeface="Consolas" panose="020B0609020204030204" pitchFamily="49" charset="0"/>
              <a:ea typeface="DecoType Naskh" charset="-78"/>
              <a:cs typeface="DecoType Naskh"/>
            </a:endParaRPr>
          </a:p>
        </p:txBody>
      </p:sp>
      <p:sp>
        <p:nvSpPr>
          <p:cNvPr id="8" name="Oval 13"/>
          <p:cNvSpPr/>
          <p:nvPr/>
        </p:nvSpPr>
        <p:spPr>
          <a:xfrm>
            <a:off x="864662" y="198995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" name="Oval 13"/>
          <p:cNvSpPr/>
          <p:nvPr/>
        </p:nvSpPr>
        <p:spPr>
          <a:xfrm>
            <a:off x="864662" y="2915938"/>
            <a:ext cx="695082" cy="695078"/>
          </a:xfrm>
          <a:prstGeom prst="ellipse">
            <a:avLst/>
          </a:prstGeom>
          <a:solidFill>
            <a:srgbClr val="E57B8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B45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b="1" dirty="0">
              <a:solidFill>
                <a:srgbClr val="0B45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13"/>
          <p:cNvSpPr/>
          <p:nvPr/>
        </p:nvSpPr>
        <p:spPr>
          <a:xfrm>
            <a:off x="864662" y="384191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864662" y="4767897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文本框 14"/>
          <p:cNvSpPr txBox="1"/>
          <p:nvPr/>
        </p:nvSpPr>
        <p:spPr>
          <a:xfrm>
            <a:off x="2304127" y="2102717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현재까지 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완료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된 진행사항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1" name="文本框 17"/>
          <p:cNvSpPr txBox="1"/>
          <p:nvPr/>
        </p:nvSpPr>
        <p:spPr>
          <a:xfrm>
            <a:off x="2304127" y="303011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제품의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테스트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결과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2298198" y="395721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ea typeface="DecoType Naskh" charset="-78"/>
                <a:cs typeface="DecoType Naskh" charset="-78"/>
              </a:rPr>
              <a:t>문제해결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</a:t>
            </a:r>
            <a:r>
              <a:rPr kumimoji="1" lang="ko-KR" altLang="en-US" sz="2400" dirty="0" smtClean="0">
                <a:ea typeface="DecoType Naskh" charset="-78"/>
                <a:cs typeface="DecoType Naskh" charset="-78"/>
              </a:rPr>
              <a:t>과정</a:t>
            </a:r>
            <a:endParaRPr kumimoji="1" lang="zh-CN" altLang="en-US" sz="2400" b="1" dirty="0">
              <a:ea typeface="DecoType Naskh" charset="-78"/>
              <a:cs typeface="DecoType Naskh" charset="-78"/>
            </a:endParaRPr>
          </a:p>
        </p:txBody>
      </p:sp>
      <p:sp>
        <p:nvSpPr>
          <p:cNvPr id="27" name="文本框 23"/>
          <p:cNvSpPr txBox="1"/>
          <p:nvPr/>
        </p:nvSpPr>
        <p:spPr>
          <a:xfrm>
            <a:off x="2298198" y="488460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ea typeface="DecoType Naskh" charset="-78"/>
                <a:cs typeface="DecoType Naskh" charset="-78"/>
              </a:rPr>
              <a:t>중간 시연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17090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완료된 진행사항</a:t>
            </a:r>
            <a:r>
              <a:rPr lang="en-US" altLang="ko-KR" sz="3200" b="1" dirty="0" smtClean="0"/>
              <a:t>	</a:t>
            </a:r>
            <a:r>
              <a:rPr lang="en-US" altLang="ko-KR" sz="2400" dirty="0" smtClean="0"/>
              <a:t>-5.20-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2" r="-571" b="10203"/>
          <a:stretch/>
        </p:blipFill>
        <p:spPr>
          <a:xfrm>
            <a:off x="619662" y="1265415"/>
            <a:ext cx="5040000" cy="4680000"/>
          </a:xfrm>
          <a:prstGeom prst="round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707"/>
          <a:stretch/>
        </p:blipFill>
        <p:spPr>
          <a:xfrm rot="5400000">
            <a:off x="772530" y="1124605"/>
            <a:ext cx="4680000" cy="5040000"/>
          </a:xfrm>
          <a:prstGeom prst="round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592530" y="1248708"/>
            <a:ext cx="5040000" cy="4680000"/>
          </a:xfrm>
          <a:prstGeom prst="roundRect">
            <a:avLst/>
          </a:prstGeom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r="9824"/>
          <a:stretch/>
        </p:blipFill>
        <p:spPr>
          <a:xfrm rot="5400000">
            <a:off x="786096" y="1068708"/>
            <a:ext cx="4680000" cy="5040000"/>
          </a:xfrm>
          <a:prstGeom prst="round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" y="1226225"/>
            <a:ext cx="5040000" cy="4680000"/>
          </a:xfrm>
          <a:prstGeom prst="round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583254" y="1254174"/>
            <a:ext cx="5040000" cy="4680000"/>
          </a:xfrm>
          <a:prstGeom prst="round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7813" y="3083502"/>
            <a:ext cx="32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 </a:t>
            </a:r>
            <a:r>
              <a:rPr lang="ko-KR" altLang="en-US" sz="2400" dirty="0"/>
              <a:t>프린팅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47813" y="3086850"/>
            <a:ext cx="486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</a:t>
            </a:r>
            <a:r>
              <a:rPr lang="ko-KR" altLang="ko-KR" sz="2400" dirty="0"/>
              <a:t>모델링 </a:t>
            </a:r>
            <a:r>
              <a:rPr lang="en-US" altLang="ko-KR" sz="2400" dirty="0"/>
              <a:t>4</a:t>
            </a:r>
            <a:r>
              <a:rPr lang="ko-KR" altLang="ko-KR" sz="2400" dirty="0"/>
              <a:t>피스 압축뭉치에서 하드보드지 </a:t>
            </a:r>
            <a:r>
              <a:rPr lang="ko-KR" altLang="ko-KR" sz="2400" dirty="0" err="1"/>
              <a:t>압축뭉치로</a:t>
            </a:r>
            <a:r>
              <a:rPr lang="ko-KR" altLang="ko-KR" sz="2400" dirty="0"/>
              <a:t> 변경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347813" y="3083502"/>
            <a:ext cx="284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아크릴 판 제단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39478" y="3083502"/>
            <a:ext cx="490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+</a:t>
            </a:r>
            <a:r>
              <a:rPr lang="ko-KR" altLang="en-US" sz="2400" dirty="0"/>
              <a:t>센서</a:t>
            </a:r>
            <a:r>
              <a:rPr lang="en-US" altLang="ko-KR" sz="2400" dirty="0"/>
              <a:t>+</a:t>
            </a:r>
            <a:r>
              <a:rPr lang="ko-KR" altLang="en-US" sz="2400" dirty="0"/>
              <a:t>스피커</a:t>
            </a:r>
            <a:r>
              <a:rPr lang="en-US" altLang="ko-KR" sz="2400" dirty="0"/>
              <a:t>+</a:t>
            </a:r>
            <a:r>
              <a:rPr lang="ko-KR" altLang="en-US" sz="2400" dirty="0"/>
              <a:t>실린더 제어 테스트</a:t>
            </a:r>
            <a:endParaRPr lang="en-US" altLang="ko-KR" sz="2400" dirty="0"/>
          </a:p>
        </p:txBody>
      </p:sp>
      <p:pic>
        <p:nvPicPr>
          <p:cNvPr id="11" name="그림 10">
            <a:hlinkClick r:id="rId10"/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8"/>
          <a:stretch/>
        </p:blipFill>
        <p:spPr>
          <a:xfrm>
            <a:off x="635861" y="1232001"/>
            <a:ext cx="5040000" cy="4680000"/>
          </a:xfrm>
          <a:prstGeom prst="round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20" y="140792"/>
            <a:ext cx="911721" cy="9117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281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완료된 진행사항</a:t>
            </a:r>
            <a:r>
              <a:rPr lang="en-US" altLang="ko-KR" sz="3200" b="1" dirty="0" smtClean="0"/>
              <a:t>	</a:t>
            </a:r>
            <a:r>
              <a:rPr lang="en-US" altLang="ko-KR" sz="2400" dirty="0" smtClean="0"/>
              <a:t>-5.24~25-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20" y="140792"/>
            <a:ext cx="911721" cy="9117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8602" y="2337940"/>
            <a:ext cx="4849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헤더와 쓰레기통 결합을 위한 </a:t>
            </a:r>
            <a:r>
              <a:rPr lang="ko-KR" altLang="ko-KR" sz="2400" dirty="0" err="1"/>
              <a:t>매미고리</a:t>
            </a:r>
            <a:r>
              <a:rPr lang="ko-KR" altLang="ko-KR" sz="2400" dirty="0"/>
              <a:t> 부착</a:t>
            </a:r>
            <a:r>
              <a:rPr lang="en-US" altLang="ko-KR" sz="2400" dirty="0"/>
              <a:t>, </a:t>
            </a:r>
            <a:r>
              <a:rPr lang="ko-KR" altLang="ko-KR" sz="2400" dirty="0"/>
              <a:t>헤더와 쓰레기통 결합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408556" y="2336266"/>
            <a:ext cx="484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스트로크 </a:t>
            </a:r>
            <a:r>
              <a:rPr lang="ko-KR" altLang="ko-KR" sz="2400" dirty="0" err="1"/>
              <a:t>전진시</a:t>
            </a:r>
            <a:r>
              <a:rPr lang="ko-KR" altLang="ko-KR" sz="2400" dirty="0"/>
              <a:t> 안전을 위한 </a:t>
            </a:r>
            <a:r>
              <a:rPr lang="ko-KR" altLang="ko-KR" sz="2400" dirty="0" err="1"/>
              <a:t>가림막</a:t>
            </a:r>
            <a:r>
              <a:rPr lang="ko-KR" altLang="ko-KR" sz="2400" dirty="0"/>
              <a:t> 설치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8510" y="2343484"/>
            <a:ext cx="484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배선 정리</a:t>
            </a:r>
            <a:r>
              <a:rPr lang="en-US" altLang="ko-KR" sz="2400" dirty="0"/>
              <a:t>, </a:t>
            </a:r>
            <a:r>
              <a:rPr lang="ko-KR" altLang="ko-KR" sz="2400" dirty="0"/>
              <a:t>헤더 외관에 시트지 부착 </a:t>
            </a:r>
            <a:r>
              <a:rPr lang="en-US" altLang="ko-KR" sz="2400" dirty="0"/>
              <a:t>,</a:t>
            </a:r>
            <a:r>
              <a:rPr lang="ko-KR" altLang="ko-KR" sz="2400" dirty="0"/>
              <a:t> 버튼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3845" y="2336779"/>
            <a:ext cx="4849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센서 값 마이크로 컨트롤 및 소스코드정리</a:t>
            </a:r>
            <a:r>
              <a:rPr lang="en-US" altLang="ko-KR" sz="2400" dirty="0"/>
              <a:t> (Millis</a:t>
            </a:r>
            <a:r>
              <a:rPr lang="ko-KR" altLang="ko-KR" sz="2400" dirty="0"/>
              <a:t>함수를 통해</a:t>
            </a:r>
            <a:r>
              <a:rPr lang="en-US" altLang="ko-KR" sz="2400" dirty="0"/>
              <a:t> delay</a:t>
            </a:r>
            <a:r>
              <a:rPr lang="ko-KR" altLang="ko-KR" sz="2400" dirty="0"/>
              <a:t>함수를 사용하지 않고 원하는 시간 동안 스트로크전후진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93845" y="4287178"/>
            <a:ext cx="484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테스트 성공 </a:t>
            </a:r>
            <a:r>
              <a:rPr lang="en-US" altLang="ko-KR" sz="2400" dirty="0"/>
              <a:t>(</a:t>
            </a:r>
            <a:r>
              <a:rPr lang="ko-KR" altLang="ko-KR" sz="2400" dirty="0"/>
              <a:t>종이</a:t>
            </a:r>
            <a:r>
              <a:rPr lang="en-US" altLang="ko-KR" sz="2400" dirty="0"/>
              <a:t>, </a:t>
            </a:r>
            <a:r>
              <a:rPr lang="ko-KR" altLang="ko-KR" sz="2400" dirty="0"/>
              <a:t>캔</a:t>
            </a:r>
            <a:r>
              <a:rPr lang="en-US" altLang="ko-KR" sz="2400" dirty="0"/>
              <a:t>, </a:t>
            </a:r>
            <a:r>
              <a:rPr lang="ko-KR" altLang="ko-KR" sz="2400" dirty="0"/>
              <a:t>박스</a:t>
            </a:r>
            <a:r>
              <a:rPr lang="en-US" altLang="ko-KR" sz="2400" dirty="0"/>
              <a:t>, </a:t>
            </a:r>
            <a:r>
              <a:rPr lang="ko-KR" altLang="ko-KR" sz="2400" dirty="0"/>
              <a:t>플라스틱 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19" name="그림 1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r="14232"/>
          <a:stretch/>
        </p:blipFill>
        <p:spPr>
          <a:xfrm>
            <a:off x="592704" y="1266710"/>
            <a:ext cx="5039651" cy="4680000"/>
          </a:xfrm>
          <a:prstGeom prst="round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3969"/>
          <a:stretch/>
        </p:blipFill>
        <p:spPr>
          <a:xfrm>
            <a:off x="592658" y="1304546"/>
            <a:ext cx="5040000" cy="4680000"/>
          </a:xfrm>
          <a:prstGeom prst="round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r="7413"/>
          <a:stretch/>
        </p:blipFill>
        <p:spPr>
          <a:xfrm rot="5400000">
            <a:off x="724211" y="1089407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r="13884"/>
          <a:stretch/>
        </p:blipFill>
        <p:spPr>
          <a:xfrm rot="5400000">
            <a:off x="736968" y="1063464"/>
            <a:ext cx="4680000" cy="5015749"/>
          </a:xfrm>
          <a:prstGeom prst="round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/>
          <a:stretch/>
        </p:blipFill>
        <p:spPr>
          <a:xfrm rot="5400000">
            <a:off x="746314" y="1084013"/>
            <a:ext cx="4680000" cy="5040000"/>
          </a:xfrm>
          <a:prstGeom prst="round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4"/>
          <a:stretch/>
        </p:blipFill>
        <p:spPr>
          <a:xfrm rot="5400000">
            <a:off x="746314" y="1105915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565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4" grpId="0"/>
      <p:bldP spid="15" grpId="0"/>
      <p:bldP spid="15" grpId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제품의 테스트 결과</a:t>
            </a:r>
            <a:r>
              <a:rPr lang="en-US" altLang="ko-KR" sz="3200" b="1" dirty="0" smtClean="0"/>
              <a:t>	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6220"/>
          <a:stretch/>
        </p:blipFill>
        <p:spPr>
          <a:xfrm rot="5400000">
            <a:off x="799662" y="1098478"/>
            <a:ext cx="4680000" cy="5040000"/>
          </a:xfrm>
          <a:prstGeom prst="round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4940" y="1683742"/>
            <a:ext cx="490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캔은 무리 없이 압축이 되며 현재까지 약 최대 </a:t>
            </a:r>
            <a:r>
              <a:rPr lang="en-US" altLang="ko-KR" dirty="0"/>
              <a:t>20%</a:t>
            </a:r>
            <a:r>
              <a:rPr lang="ko-KR" altLang="en-US" dirty="0"/>
              <a:t>정도 압축률을 보임 </a:t>
            </a:r>
            <a:r>
              <a:rPr lang="en-US" altLang="ko-KR" dirty="0"/>
              <a:t>(</a:t>
            </a:r>
            <a:r>
              <a:rPr lang="ko-KR" altLang="en-US" dirty="0"/>
              <a:t>한계 테스트 </a:t>
            </a:r>
            <a:r>
              <a:rPr lang="ko-KR" altLang="en-US" dirty="0" err="1"/>
              <a:t>미실시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7356" y="2781120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매미고리를</a:t>
            </a:r>
            <a:r>
              <a:rPr lang="ko-KR" altLang="en-US" dirty="0"/>
              <a:t> 사용한 결과 스트로크전진시 강한 압력에도 고정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7356" y="4698110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쓰레기의 재질이 탄성이 있는 경우 쓰레기의 용량에 따라 압축률 </a:t>
            </a:r>
            <a:r>
              <a:rPr lang="ko-KR" altLang="en-US" dirty="0" err="1"/>
              <a:t>저하발생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50730" y="3595328"/>
            <a:ext cx="490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현재의 </a:t>
            </a:r>
            <a:r>
              <a:rPr lang="ko-KR" altLang="en-US" dirty="0" err="1"/>
              <a:t>센서값과</a:t>
            </a:r>
            <a:r>
              <a:rPr lang="ko-KR" altLang="en-US" dirty="0"/>
              <a:t> 소스코드는 추측을 통해 </a:t>
            </a:r>
            <a:r>
              <a:rPr lang="ko-KR" altLang="en-US" dirty="0" err="1"/>
              <a:t>프레스빈이</a:t>
            </a:r>
            <a:r>
              <a:rPr lang="ko-KR" altLang="en-US" dirty="0"/>
              <a:t> 압력을 버틸 수 있는 한계의 </a:t>
            </a:r>
            <a:r>
              <a:rPr lang="en-US" altLang="ko-KR" dirty="0"/>
              <a:t>60%</a:t>
            </a:r>
            <a:r>
              <a:rPr lang="ko-KR" altLang="en-US" dirty="0"/>
              <a:t>정도를 사용 예상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20" y="140792"/>
            <a:ext cx="911721" cy="9117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79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문제 해결 과정</a:t>
            </a:r>
            <a:r>
              <a:rPr lang="en-US" altLang="ko-KR" sz="3200" b="1" dirty="0" smtClean="0"/>
              <a:t>	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9" r="-1"/>
          <a:stretch/>
        </p:blipFill>
        <p:spPr>
          <a:xfrm rot="5400000">
            <a:off x="799662" y="1102096"/>
            <a:ext cx="4680000" cy="5040000"/>
          </a:xfrm>
          <a:prstGeom prst="round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5781" y="1643896"/>
            <a:ext cx="4399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센서의 잦은 고장</a:t>
            </a:r>
            <a:endParaRPr lang="en-US" altLang="ko-KR" sz="2400" b="1" dirty="0"/>
          </a:p>
          <a:p>
            <a:r>
              <a:rPr lang="ko-KR" altLang="en-US" dirty="0"/>
              <a:t>실린더의 힘이 </a:t>
            </a:r>
            <a:r>
              <a:rPr lang="ko-KR" altLang="en-US" dirty="0" err="1"/>
              <a:t>강하다보니</a:t>
            </a:r>
            <a:r>
              <a:rPr lang="ko-KR" altLang="en-US" dirty="0"/>
              <a:t> 센서가 버티지를 못하고 찢어지거나 회로 연결을 잘못하여 </a:t>
            </a:r>
            <a:r>
              <a:rPr lang="ko-KR" altLang="en-US" dirty="0" err="1"/>
              <a:t>아두이노</a:t>
            </a:r>
            <a:r>
              <a:rPr lang="ko-KR" altLang="en-US" dirty="0"/>
              <a:t> 보드가 터지는 등의 상황이 발생했었다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5781" y="1628775"/>
            <a:ext cx="48430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아크릴 박스와 쓰레기통의 결합</a:t>
            </a:r>
            <a:endParaRPr lang="en-US" altLang="ko-KR" sz="2400" b="1" dirty="0"/>
          </a:p>
          <a:p>
            <a:r>
              <a:rPr lang="ko-KR" altLang="en-US" dirty="0"/>
              <a:t>쓰레기를 압축시키기위해선 헤드와 쓰레기통의 결합이 단단해야 하고 쉽게 분리가 가능해야 했다</a:t>
            </a:r>
            <a:r>
              <a:rPr lang="en-US" altLang="ko-KR" dirty="0"/>
              <a:t>. </a:t>
            </a:r>
            <a:r>
              <a:rPr lang="ko-KR" altLang="en-US" dirty="0"/>
              <a:t>처음에는 </a:t>
            </a:r>
            <a:r>
              <a:rPr lang="ko-KR" altLang="en-US" dirty="0" err="1"/>
              <a:t>카라비너를</a:t>
            </a:r>
            <a:r>
              <a:rPr lang="ko-KR" altLang="en-US" dirty="0"/>
              <a:t> 이용하려 했으나 분리가 어렵고 고정이 안되어 쉽게 고정 시킬 수 있는 매미 고리를 이용하여 고정시키기로 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3" t="5989" r="6856" b="17642"/>
          <a:stretch/>
        </p:blipFill>
        <p:spPr>
          <a:xfrm rot="5400000">
            <a:off x="834458" y="1156857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0" t="18373" r="-1563" b="16275"/>
          <a:stretch/>
        </p:blipFill>
        <p:spPr>
          <a:xfrm rot="5400000">
            <a:off x="827908" y="1137057"/>
            <a:ext cx="4680000" cy="5040000"/>
          </a:xfrm>
          <a:prstGeom prst="round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5781" y="1674673"/>
            <a:ext cx="44845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압충뭉치와</a:t>
            </a:r>
            <a:r>
              <a:rPr lang="ko-KR" altLang="en-US" sz="2400" b="1" dirty="0"/>
              <a:t> 스트로크의 결합</a:t>
            </a:r>
          </a:p>
          <a:p>
            <a:r>
              <a:rPr lang="ko-KR" altLang="en-US" dirty="0" err="1"/>
              <a:t>압축뭉치가</a:t>
            </a:r>
            <a:r>
              <a:rPr lang="ko-KR" altLang="en-US" dirty="0"/>
              <a:t> 장착될 스트로크는 굉장히 작고 금속 재질 특성상 접착제로 무언가를 붙이기에 어려움이 따랐다</a:t>
            </a:r>
            <a:r>
              <a:rPr lang="en-US" altLang="ko-KR" dirty="0"/>
              <a:t>. </a:t>
            </a:r>
            <a:r>
              <a:rPr lang="ko-KR" altLang="en-US" dirty="0"/>
              <a:t>처음에는 권투글러브나 공 등을 연결하여 최대한 작은 면적으로 </a:t>
            </a:r>
            <a:r>
              <a:rPr lang="ko-KR" altLang="en-US" dirty="0" err="1"/>
              <a:t>압축하려했으나</a:t>
            </a:r>
            <a:r>
              <a:rPr lang="ko-KR" altLang="en-US" dirty="0"/>
              <a:t> 쓰레기를 압축할 수 있는 부피가 매우 적고 장착이 어려웠다</a:t>
            </a:r>
            <a:r>
              <a:rPr lang="en-US" altLang="ko-KR" dirty="0"/>
              <a:t>. </a:t>
            </a:r>
            <a:r>
              <a:rPr lang="ko-KR" altLang="en-US" dirty="0"/>
              <a:t>스트로크중간에 쇠막대를 넣고 평평한 </a:t>
            </a:r>
            <a:r>
              <a:rPr lang="ko-KR" altLang="en-US" dirty="0" err="1"/>
              <a:t>압축뭉치와</a:t>
            </a:r>
            <a:r>
              <a:rPr lang="ko-KR" altLang="en-US" dirty="0"/>
              <a:t> </a:t>
            </a:r>
            <a:r>
              <a:rPr lang="ko-KR" altLang="en-US" dirty="0" err="1"/>
              <a:t>결합부를</a:t>
            </a:r>
            <a:r>
              <a:rPr lang="ko-KR" altLang="en-US" dirty="0"/>
              <a:t> 만들어 큰 압력에도 본래의 모양을 유지하며 쓰레기를 압축하였다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1" name="그림 10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0239"/>
          <a:stretch/>
        </p:blipFill>
        <p:spPr>
          <a:xfrm rot="5400000">
            <a:off x="834458" y="1146957"/>
            <a:ext cx="4680000" cy="5040000"/>
          </a:xfrm>
          <a:prstGeom prst="round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5781" y="1628775"/>
            <a:ext cx="46471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스트로크가 전진할 시 계속해서 초음파거리센서가 가깝게 입력됨</a:t>
            </a:r>
          </a:p>
          <a:p>
            <a:r>
              <a:rPr lang="ko-KR" altLang="en-US" dirty="0" err="1"/>
              <a:t>압축뭉치에</a:t>
            </a:r>
            <a:r>
              <a:rPr lang="ko-KR" altLang="en-US" dirty="0"/>
              <a:t> 초음파거리센서를 연결하여 사용 하는 동안 스트로크가 후진하는 동안에도 </a:t>
            </a:r>
            <a:r>
              <a:rPr lang="ko-KR" altLang="en-US" dirty="0" err="1"/>
              <a:t>센서값을</a:t>
            </a:r>
            <a:r>
              <a:rPr lang="ko-KR" altLang="en-US" dirty="0"/>
              <a:t> 받아왔고 다시 방향을 바꿔 전진하는 문제가 발생하였다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고심끝에</a:t>
            </a:r>
            <a:r>
              <a:rPr lang="ko-KR" altLang="en-US" dirty="0"/>
              <a:t> 별다른 이상이 없다면 후진하는 동안 다른 </a:t>
            </a:r>
            <a:r>
              <a:rPr lang="ko-KR" altLang="en-US" dirty="0" err="1"/>
              <a:t>로직을</a:t>
            </a:r>
            <a:r>
              <a:rPr lang="ko-KR" altLang="en-US" dirty="0"/>
              <a:t> 수행할 수 없게 만들도록 변경하였다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7" name="그림 1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67" r="25902" b="-267"/>
          <a:stretch/>
        </p:blipFill>
        <p:spPr>
          <a:xfrm rot="5400000">
            <a:off x="821358" y="1067135"/>
            <a:ext cx="4680000" cy="5040000"/>
          </a:xfrm>
          <a:prstGeom prst="round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420" y="140792"/>
            <a:ext cx="911721" cy="9117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370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3648000" y="2313000"/>
            <a:ext cx="4928841" cy="2226737"/>
          </a:xfrm>
          <a:prstGeom prst="frame">
            <a:avLst>
              <a:gd name="adj1" fmla="val 5419"/>
            </a:avLst>
          </a:prstGeom>
          <a:solidFill>
            <a:srgbClr val="99A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 smtClean="0">
                <a:solidFill>
                  <a:schemeClr val="tx1"/>
                </a:solidFill>
              </a:rPr>
              <a:t>중간시연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2730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 smtClean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  <a:endParaRPr lang="en-US" altLang="zh-CN" sz="12000" b="1" spc="-150" dirty="0">
              <a:solidFill>
                <a:schemeClr val="bg1"/>
              </a:solidFill>
              <a:latin typeface="KyoMadoka" panose="02000609000000000000" charset="-128"/>
              <a:ea typeface="KyoMadoka" panose="02000609000000000000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7248499" y="1811206"/>
            <a:ext cx="462819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감사합니다</a:t>
            </a:r>
            <a:r>
              <a:rPr lang="en-US" altLang="ko-KR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.</a:t>
            </a:r>
          </a:p>
          <a:p>
            <a:pPr algn="r"/>
            <a:r>
              <a:rPr lang="en-US" altLang="ko-KR" sz="2000" b="1" spc="-150" dirty="0" smtClean="0">
                <a:solidFill>
                  <a:sysClr val="windowText" lastClr="000000"/>
                </a:solidFill>
                <a:latin typeface="+mn-ea"/>
              </a:rPr>
              <a:t>T h a n k  y o u   f o r   w a t c h I n g</a:t>
            </a:r>
            <a:endParaRPr lang="ko-KR" altLang="en-US" sz="2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0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341</Words>
  <Application>Microsoft Office PowerPoint</Application>
  <PresentationFormat>와이드스크린</PresentationFormat>
  <Paragraphs>49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DecoType Naskh</vt:lpstr>
      <vt:lpstr>等线</vt:lpstr>
      <vt:lpstr>KyoMadoka</vt:lpstr>
      <vt:lpstr>微软雅黑</vt:lpstr>
      <vt:lpstr>Open Sans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병률</dc:creator>
  <cp:lastModifiedBy>w</cp:lastModifiedBy>
  <cp:revision>87</cp:revision>
  <dcterms:created xsi:type="dcterms:W3CDTF">2019-05-10T08:40:34Z</dcterms:created>
  <dcterms:modified xsi:type="dcterms:W3CDTF">2019-05-27T11:58:07Z</dcterms:modified>
</cp:coreProperties>
</file>